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20"/>
  </p:notesMasterIdLst>
  <p:sldIdLst>
    <p:sldId id="264" r:id="rId5"/>
    <p:sldId id="257" r:id="rId6"/>
    <p:sldId id="267" r:id="rId7"/>
    <p:sldId id="268" r:id="rId8"/>
    <p:sldId id="298" r:id="rId9"/>
    <p:sldId id="312" r:id="rId10"/>
    <p:sldId id="313" r:id="rId11"/>
    <p:sldId id="266" r:id="rId12"/>
    <p:sldId id="303" r:id="rId13"/>
    <p:sldId id="304" r:id="rId14"/>
    <p:sldId id="305" r:id="rId15"/>
    <p:sldId id="306" r:id="rId16"/>
    <p:sldId id="311" r:id="rId17"/>
    <p:sldId id="28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F8D025-0ED3-AE64-3F52-9F537AD413AF}" name="DeSciscio, Marisa" initials="DM" userId="DeSciscio, Marisa" providerId="None"/>
  <p188:author id="{AF4F2431-61CE-902F-E751-FC98209E1A6D}" name="Amanda Shallcross" initials="AS" userId="Amanda Shallcross" providerId="None"/>
  <p188:author id="{CC27DC7F-F2D2-49C9-C90F-2FE8F83D1638}" name="Gaskins, Devyn" initials="" userId="S::GASKIND@ccf.org::d3b7590c-55d3-406f-a11f-0f498eadf7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8"/>
    <p:restoredTop sz="94658"/>
  </p:normalViewPr>
  <p:slideViewPr>
    <p:cSldViewPr snapToGrid="0">
      <p:cViewPr varScale="1">
        <p:scale>
          <a:sx n="88" d="100"/>
          <a:sy n="88" d="100"/>
        </p:scale>
        <p:origin x="216" y="872"/>
      </p:cViewPr>
      <p:guideLst>
        <p:guide orient="horz" pos="2160"/>
        <p:guide pos="3840"/>
        <p:guide orient="horz" pos="3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ECC97-3CB9-4025-9A76-3A5C0FD2531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3070F4-31E2-4F1C-8EBD-525E3F134555}">
      <dgm:prSet custT="1"/>
      <dgm:spPr/>
      <dgm:t>
        <a:bodyPr/>
        <a:lstStyle/>
        <a:p>
          <a:r>
            <a:rPr lang="en-US" sz="195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Attendees should be able to describe strategies to cope with failure and identify examples of their application</a:t>
          </a:r>
          <a:r>
            <a:rPr lang="en-US" sz="1950"/>
            <a:t>.</a:t>
          </a:r>
        </a:p>
      </dgm:t>
    </dgm:pt>
    <dgm:pt modelId="{C8C6DE88-8194-4E17-B061-2F56C1488025}" type="parTrans" cxnId="{95CCA643-FFF0-40C0-A804-6F5813289D3C}">
      <dgm:prSet/>
      <dgm:spPr/>
      <dgm:t>
        <a:bodyPr/>
        <a:lstStyle/>
        <a:p>
          <a:endParaRPr lang="en-US"/>
        </a:p>
      </dgm:t>
    </dgm:pt>
    <dgm:pt modelId="{44C64415-98BC-46A6-AE0A-E71959C3C8BA}" type="sibTrans" cxnId="{95CCA643-FFF0-40C0-A804-6F5813289D3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EE0F9E6-5043-4C59-BDEA-030F1FA05E45}">
      <dgm:prSet custT="1"/>
      <dgm:spPr/>
      <dgm:t>
        <a:bodyPr/>
        <a:lstStyle/>
        <a:p>
          <a:r>
            <a:rPr lang="en-US" sz="1950">
              <a:latin typeface="+mn-lt"/>
            </a:rPr>
            <a:t>Attendees should be able to </a:t>
          </a:r>
          <a:r>
            <a:rPr lang="en-US" sz="195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be able to appraise their career path and implement strategies for success.</a:t>
          </a:r>
          <a:endParaRPr lang="en-US" sz="1950">
            <a:latin typeface="+mn-lt"/>
          </a:endParaRPr>
        </a:p>
      </dgm:t>
    </dgm:pt>
    <dgm:pt modelId="{80E09BD4-24C5-40D6-B1FA-D0FBADA1638E}" type="parTrans" cxnId="{D5F81D4D-A15E-45A5-91CF-F5E598C64DE7}">
      <dgm:prSet/>
      <dgm:spPr/>
      <dgm:t>
        <a:bodyPr/>
        <a:lstStyle/>
        <a:p>
          <a:endParaRPr lang="en-US"/>
        </a:p>
      </dgm:t>
    </dgm:pt>
    <dgm:pt modelId="{18F96C70-12BF-4031-B08B-65C7A3CD81FE}" type="sibTrans" cxnId="{D5F81D4D-A15E-45A5-91CF-F5E598C64DE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21C7E74-3B61-4FF8-9A05-626AFC43B527}">
      <dgm:prSet custT="1"/>
      <dgm:spPr/>
      <dgm:t>
        <a:bodyPr/>
        <a:lstStyle/>
        <a:p>
          <a:r>
            <a:rPr lang="en-US" sz="1950">
              <a:solidFill>
                <a:schemeClr val="bg1"/>
              </a:solidFill>
              <a:latin typeface="+mn-lt"/>
            </a:rPr>
            <a:t>Attendees should be able to </a:t>
          </a:r>
          <a:r>
            <a:rPr lang="en-US" sz="195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evaluate and strategize how their research and/or skills converge with what is most needed in the field of integrative medicine</a:t>
          </a:r>
          <a:r>
            <a:rPr lang="en-US" sz="1950">
              <a:solidFill>
                <a:schemeClr val="bg1"/>
              </a:solidFill>
              <a:latin typeface="+mn-lt"/>
            </a:rPr>
            <a:t>.</a:t>
          </a:r>
        </a:p>
      </dgm:t>
    </dgm:pt>
    <dgm:pt modelId="{458F375C-36BB-4246-BB23-8DB85B04262E}" type="parTrans" cxnId="{8E837900-30CE-4B2B-B247-DA4FD8671A27}">
      <dgm:prSet/>
      <dgm:spPr/>
      <dgm:t>
        <a:bodyPr/>
        <a:lstStyle/>
        <a:p>
          <a:endParaRPr lang="en-US"/>
        </a:p>
      </dgm:t>
    </dgm:pt>
    <dgm:pt modelId="{601E9C6C-3157-46CF-BA27-217E0A369369}" type="sibTrans" cxnId="{8E837900-30CE-4B2B-B247-DA4FD8671A2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5F85A17-2F7A-4815-897D-686BF6CE7586}" type="pres">
      <dgm:prSet presAssocID="{567ECC97-3CB9-4025-9A76-3A5C0FD2531C}" presName="Name0" presStyleCnt="0">
        <dgm:presLayoutVars>
          <dgm:animLvl val="lvl"/>
          <dgm:resizeHandles val="exact"/>
        </dgm:presLayoutVars>
      </dgm:prSet>
      <dgm:spPr/>
    </dgm:pt>
    <dgm:pt modelId="{0717653B-2148-484D-8A04-924DE9163060}" type="pres">
      <dgm:prSet presAssocID="{113070F4-31E2-4F1C-8EBD-525E3F134555}" presName="compositeNode" presStyleCnt="0">
        <dgm:presLayoutVars>
          <dgm:bulletEnabled val="1"/>
        </dgm:presLayoutVars>
      </dgm:prSet>
      <dgm:spPr/>
    </dgm:pt>
    <dgm:pt modelId="{B2CCCFCC-57D2-468B-B353-66BA48A538D0}" type="pres">
      <dgm:prSet presAssocID="{113070F4-31E2-4F1C-8EBD-525E3F134555}" presName="bgRect" presStyleLbl="bgAccFollowNode1" presStyleIdx="0" presStyleCnt="3"/>
      <dgm:spPr/>
    </dgm:pt>
    <dgm:pt modelId="{E114FE49-45CD-48AF-B271-008B1B7B4BF9}" type="pres">
      <dgm:prSet presAssocID="{44C64415-98BC-46A6-AE0A-E71959C3C8BA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21D3B07-78E9-49AC-AE47-3C5DD1196FB8}" type="pres">
      <dgm:prSet presAssocID="{113070F4-31E2-4F1C-8EBD-525E3F134555}" presName="bottomLine" presStyleLbl="alignNode1" presStyleIdx="1" presStyleCnt="6">
        <dgm:presLayoutVars/>
      </dgm:prSet>
      <dgm:spPr/>
    </dgm:pt>
    <dgm:pt modelId="{B5AD3279-0F83-426A-A083-ACCD35280693}" type="pres">
      <dgm:prSet presAssocID="{113070F4-31E2-4F1C-8EBD-525E3F134555}" presName="nodeText" presStyleLbl="bgAccFollowNode1" presStyleIdx="0" presStyleCnt="3">
        <dgm:presLayoutVars>
          <dgm:bulletEnabled val="1"/>
        </dgm:presLayoutVars>
      </dgm:prSet>
      <dgm:spPr/>
    </dgm:pt>
    <dgm:pt modelId="{6D9982E0-EFD0-4C62-932A-69DF1DE0C710}" type="pres">
      <dgm:prSet presAssocID="{44C64415-98BC-46A6-AE0A-E71959C3C8BA}" presName="sibTrans" presStyleCnt="0"/>
      <dgm:spPr/>
    </dgm:pt>
    <dgm:pt modelId="{428A94C2-7C81-457A-BE1D-170E2B8A4B71}" type="pres">
      <dgm:prSet presAssocID="{2EE0F9E6-5043-4C59-BDEA-030F1FA05E45}" presName="compositeNode" presStyleCnt="0">
        <dgm:presLayoutVars>
          <dgm:bulletEnabled val="1"/>
        </dgm:presLayoutVars>
      </dgm:prSet>
      <dgm:spPr/>
    </dgm:pt>
    <dgm:pt modelId="{111F04F1-111F-4C8D-8AE8-6AC026AC8152}" type="pres">
      <dgm:prSet presAssocID="{2EE0F9E6-5043-4C59-BDEA-030F1FA05E45}" presName="bgRect" presStyleLbl="bgAccFollowNode1" presStyleIdx="1" presStyleCnt="3"/>
      <dgm:spPr/>
    </dgm:pt>
    <dgm:pt modelId="{9E76843C-D7E9-4174-A84D-18BA560B18FC}" type="pres">
      <dgm:prSet presAssocID="{18F96C70-12BF-4031-B08B-65C7A3CD81F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D7ED3EC-6325-40D1-BFD3-E5931CDD1617}" type="pres">
      <dgm:prSet presAssocID="{2EE0F9E6-5043-4C59-BDEA-030F1FA05E45}" presName="bottomLine" presStyleLbl="alignNode1" presStyleIdx="3" presStyleCnt="6">
        <dgm:presLayoutVars/>
      </dgm:prSet>
      <dgm:spPr/>
    </dgm:pt>
    <dgm:pt modelId="{D014D4A9-1500-4815-9256-CF31E86FD402}" type="pres">
      <dgm:prSet presAssocID="{2EE0F9E6-5043-4C59-BDEA-030F1FA05E45}" presName="nodeText" presStyleLbl="bgAccFollowNode1" presStyleIdx="1" presStyleCnt="3">
        <dgm:presLayoutVars>
          <dgm:bulletEnabled val="1"/>
        </dgm:presLayoutVars>
      </dgm:prSet>
      <dgm:spPr/>
    </dgm:pt>
    <dgm:pt modelId="{CABF5CA9-57B1-4CAC-9688-9A0E41DBB021}" type="pres">
      <dgm:prSet presAssocID="{18F96C70-12BF-4031-B08B-65C7A3CD81FE}" presName="sibTrans" presStyleCnt="0"/>
      <dgm:spPr/>
    </dgm:pt>
    <dgm:pt modelId="{B148A8E2-37EA-4D25-907E-349FA9420D70}" type="pres">
      <dgm:prSet presAssocID="{221C7E74-3B61-4FF8-9A05-626AFC43B527}" presName="compositeNode" presStyleCnt="0">
        <dgm:presLayoutVars>
          <dgm:bulletEnabled val="1"/>
        </dgm:presLayoutVars>
      </dgm:prSet>
      <dgm:spPr/>
    </dgm:pt>
    <dgm:pt modelId="{5E6E667D-09FD-4355-B2C4-C14735230E3D}" type="pres">
      <dgm:prSet presAssocID="{221C7E74-3B61-4FF8-9A05-626AFC43B527}" presName="bgRect" presStyleLbl="bgAccFollowNode1" presStyleIdx="2" presStyleCnt="3"/>
      <dgm:spPr/>
    </dgm:pt>
    <dgm:pt modelId="{27866E91-8472-4441-A7AD-62D79353D2B6}" type="pres">
      <dgm:prSet presAssocID="{601E9C6C-3157-46CF-BA27-217E0A36936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456F2D6-35B3-4284-8161-4C036AA369B2}" type="pres">
      <dgm:prSet presAssocID="{221C7E74-3B61-4FF8-9A05-626AFC43B527}" presName="bottomLine" presStyleLbl="alignNode1" presStyleIdx="5" presStyleCnt="6">
        <dgm:presLayoutVars/>
      </dgm:prSet>
      <dgm:spPr/>
    </dgm:pt>
    <dgm:pt modelId="{D1DE022F-4F7F-4838-991E-80B16ADA719A}" type="pres">
      <dgm:prSet presAssocID="{221C7E74-3B61-4FF8-9A05-626AFC43B52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E837900-30CE-4B2B-B247-DA4FD8671A27}" srcId="{567ECC97-3CB9-4025-9A76-3A5C0FD2531C}" destId="{221C7E74-3B61-4FF8-9A05-626AFC43B527}" srcOrd="2" destOrd="0" parTransId="{458F375C-36BB-4246-BB23-8DB85B04262E}" sibTransId="{601E9C6C-3157-46CF-BA27-217E0A369369}"/>
    <dgm:cxn modelId="{6A30A036-FC88-4993-AE42-94E5472038D6}" type="presOf" srcId="{221C7E74-3B61-4FF8-9A05-626AFC43B527}" destId="{D1DE022F-4F7F-4838-991E-80B16ADA719A}" srcOrd="1" destOrd="0" presId="urn:microsoft.com/office/officeart/2016/7/layout/BasicLinearProcessNumbered"/>
    <dgm:cxn modelId="{281D5837-2F84-44B1-B106-F798C7370982}" type="presOf" srcId="{44C64415-98BC-46A6-AE0A-E71959C3C8BA}" destId="{E114FE49-45CD-48AF-B271-008B1B7B4BF9}" srcOrd="0" destOrd="0" presId="urn:microsoft.com/office/officeart/2016/7/layout/BasicLinearProcessNumbered"/>
    <dgm:cxn modelId="{95CCA643-FFF0-40C0-A804-6F5813289D3C}" srcId="{567ECC97-3CB9-4025-9A76-3A5C0FD2531C}" destId="{113070F4-31E2-4F1C-8EBD-525E3F134555}" srcOrd="0" destOrd="0" parTransId="{C8C6DE88-8194-4E17-B061-2F56C1488025}" sibTransId="{44C64415-98BC-46A6-AE0A-E71959C3C8BA}"/>
    <dgm:cxn modelId="{786B3D45-EA51-4F3B-9A7B-AE7463B03D2E}" type="presOf" srcId="{2EE0F9E6-5043-4C59-BDEA-030F1FA05E45}" destId="{111F04F1-111F-4C8D-8AE8-6AC026AC8152}" srcOrd="0" destOrd="0" presId="urn:microsoft.com/office/officeart/2016/7/layout/BasicLinearProcessNumbered"/>
    <dgm:cxn modelId="{D5F81D4D-A15E-45A5-91CF-F5E598C64DE7}" srcId="{567ECC97-3CB9-4025-9A76-3A5C0FD2531C}" destId="{2EE0F9E6-5043-4C59-BDEA-030F1FA05E45}" srcOrd="1" destOrd="0" parTransId="{80E09BD4-24C5-40D6-B1FA-D0FBADA1638E}" sibTransId="{18F96C70-12BF-4031-B08B-65C7A3CD81FE}"/>
    <dgm:cxn modelId="{EC7C2452-E97F-4157-856C-A70A8A8D2934}" type="presOf" srcId="{221C7E74-3B61-4FF8-9A05-626AFC43B527}" destId="{5E6E667D-09FD-4355-B2C4-C14735230E3D}" srcOrd="0" destOrd="0" presId="urn:microsoft.com/office/officeart/2016/7/layout/BasicLinearProcessNumbered"/>
    <dgm:cxn modelId="{C7E1A878-13B3-4AF8-9543-B1A9A0FED1CB}" type="presOf" srcId="{2EE0F9E6-5043-4C59-BDEA-030F1FA05E45}" destId="{D014D4A9-1500-4815-9256-CF31E86FD402}" srcOrd="1" destOrd="0" presId="urn:microsoft.com/office/officeart/2016/7/layout/BasicLinearProcessNumbered"/>
    <dgm:cxn modelId="{52738B96-372D-436D-8EFB-E0F3D5A20A33}" type="presOf" srcId="{567ECC97-3CB9-4025-9A76-3A5C0FD2531C}" destId="{25F85A17-2F7A-4815-897D-686BF6CE7586}" srcOrd="0" destOrd="0" presId="urn:microsoft.com/office/officeart/2016/7/layout/BasicLinearProcessNumbered"/>
    <dgm:cxn modelId="{896861C5-6EB0-4C77-BCCE-7762BCFCC2FC}" type="presOf" srcId="{601E9C6C-3157-46CF-BA27-217E0A369369}" destId="{27866E91-8472-4441-A7AD-62D79353D2B6}" srcOrd="0" destOrd="0" presId="urn:microsoft.com/office/officeart/2016/7/layout/BasicLinearProcessNumbered"/>
    <dgm:cxn modelId="{567E7BCE-FAEE-4359-887A-087C77531945}" type="presOf" srcId="{113070F4-31E2-4F1C-8EBD-525E3F134555}" destId="{B2CCCFCC-57D2-468B-B353-66BA48A538D0}" srcOrd="0" destOrd="0" presId="urn:microsoft.com/office/officeart/2016/7/layout/BasicLinearProcessNumbered"/>
    <dgm:cxn modelId="{ED2628D7-B822-4BCF-8951-E1A88BC4C154}" type="presOf" srcId="{18F96C70-12BF-4031-B08B-65C7A3CD81FE}" destId="{9E76843C-D7E9-4174-A84D-18BA560B18FC}" srcOrd="0" destOrd="0" presId="urn:microsoft.com/office/officeart/2016/7/layout/BasicLinearProcessNumbered"/>
    <dgm:cxn modelId="{A5B24DEC-C3B2-4687-AFF7-A4AB22AAA990}" type="presOf" srcId="{113070F4-31E2-4F1C-8EBD-525E3F134555}" destId="{B5AD3279-0F83-426A-A083-ACCD35280693}" srcOrd="1" destOrd="0" presId="urn:microsoft.com/office/officeart/2016/7/layout/BasicLinearProcessNumbered"/>
    <dgm:cxn modelId="{07799858-8768-47B8-AD95-2C86986AC8D8}" type="presParOf" srcId="{25F85A17-2F7A-4815-897D-686BF6CE7586}" destId="{0717653B-2148-484D-8A04-924DE9163060}" srcOrd="0" destOrd="0" presId="urn:microsoft.com/office/officeart/2016/7/layout/BasicLinearProcessNumbered"/>
    <dgm:cxn modelId="{226FB953-3763-456A-8AC1-F5D0F3978A96}" type="presParOf" srcId="{0717653B-2148-484D-8A04-924DE9163060}" destId="{B2CCCFCC-57D2-468B-B353-66BA48A538D0}" srcOrd="0" destOrd="0" presId="urn:microsoft.com/office/officeart/2016/7/layout/BasicLinearProcessNumbered"/>
    <dgm:cxn modelId="{B50A629C-20C2-42CB-8A89-283B1232464D}" type="presParOf" srcId="{0717653B-2148-484D-8A04-924DE9163060}" destId="{E114FE49-45CD-48AF-B271-008B1B7B4BF9}" srcOrd="1" destOrd="0" presId="urn:microsoft.com/office/officeart/2016/7/layout/BasicLinearProcessNumbered"/>
    <dgm:cxn modelId="{AA5D482B-60AA-4AC0-B3DF-28EC789EDAF1}" type="presParOf" srcId="{0717653B-2148-484D-8A04-924DE9163060}" destId="{121D3B07-78E9-49AC-AE47-3C5DD1196FB8}" srcOrd="2" destOrd="0" presId="urn:microsoft.com/office/officeart/2016/7/layout/BasicLinearProcessNumbered"/>
    <dgm:cxn modelId="{78D69629-4599-471F-90C2-674FC9C052CB}" type="presParOf" srcId="{0717653B-2148-484D-8A04-924DE9163060}" destId="{B5AD3279-0F83-426A-A083-ACCD35280693}" srcOrd="3" destOrd="0" presId="urn:microsoft.com/office/officeart/2016/7/layout/BasicLinearProcessNumbered"/>
    <dgm:cxn modelId="{8673E249-564F-451F-A896-379D929AA3F3}" type="presParOf" srcId="{25F85A17-2F7A-4815-897D-686BF6CE7586}" destId="{6D9982E0-EFD0-4C62-932A-69DF1DE0C710}" srcOrd="1" destOrd="0" presId="urn:microsoft.com/office/officeart/2016/7/layout/BasicLinearProcessNumbered"/>
    <dgm:cxn modelId="{4F80D11E-AE5F-4A87-8EFE-64D27FF1211A}" type="presParOf" srcId="{25F85A17-2F7A-4815-897D-686BF6CE7586}" destId="{428A94C2-7C81-457A-BE1D-170E2B8A4B71}" srcOrd="2" destOrd="0" presId="urn:microsoft.com/office/officeart/2016/7/layout/BasicLinearProcessNumbered"/>
    <dgm:cxn modelId="{293ECF2C-2FDF-413A-ACA8-ADA23C467FDD}" type="presParOf" srcId="{428A94C2-7C81-457A-BE1D-170E2B8A4B71}" destId="{111F04F1-111F-4C8D-8AE8-6AC026AC8152}" srcOrd="0" destOrd="0" presId="urn:microsoft.com/office/officeart/2016/7/layout/BasicLinearProcessNumbered"/>
    <dgm:cxn modelId="{FCD2358B-9DC5-4200-B18D-50EEBD25C670}" type="presParOf" srcId="{428A94C2-7C81-457A-BE1D-170E2B8A4B71}" destId="{9E76843C-D7E9-4174-A84D-18BA560B18FC}" srcOrd="1" destOrd="0" presId="urn:microsoft.com/office/officeart/2016/7/layout/BasicLinearProcessNumbered"/>
    <dgm:cxn modelId="{E4303102-DAA5-4DC6-8EB7-1057B93C2A0C}" type="presParOf" srcId="{428A94C2-7C81-457A-BE1D-170E2B8A4B71}" destId="{9D7ED3EC-6325-40D1-BFD3-E5931CDD1617}" srcOrd="2" destOrd="0" presId="urn:microsoft.com/office/officeart/2016/7/layout/BasicLinearProcessNumbered"/>
    <dgm:cxn modelId="{ED6DD104-B544-4A64-AD44-54ECD60C583C}" type="presParOf" srcId="{428A94C2-7C81-457A-BE1D-170E2B8A4B71}" destId="{D014D4A9-1500-4815-9256-CF31E86FD402}" srcOrd="3" destOrd="0" presId="urn:microsoft.com/office/officeart/2016/7/layout/BasicLinearProcessNumbered"/>
    <dgm:cxn modelId="{8CAEA1DB-4F08-40CC-AF35-817432A6ABC0}" type="presParOf" srcId="{25F85A17-2F7A-4815-897D-686BF6CE7586}" destId="{CABF5CA9-57B1-4CAC-9688-9A0E41DBB021}" srcOrd="3" destOrd="0" presId="urn:microsoft.com/office/officeart/2016/7/layout/BasicLinearProcessNumbered"/>
    <dgm:cxn modelId="{CA4E8988-CC63-448A-93E1-DB44D9969276}" type="presParOf" srcId="{25F85A17-2F7A-4815-897D-686BF6CE7586}" destId="{B148A8E2-37EA-4D25-907E-349FA9420D70}" srcOrd="4" destOrd="0" presId="urn:microsoft.com/office/officeart/2016/7/layout/BasicLinearProcessNumbered"/>
    <dgm:cxn modelId="{A9F39ED2-FDCC-4576-8FF9-2CFCAD6C5565}" type="presParOf" srcId="{B148A8E2-37EA-4D25-907E-349FA9420D70}" destId="{5E6E667D-09FD-4355-B2C4-C14735230E3D}" srcOrd="0" destOrd="0" presId="urn:microsoft.com/office/officeart/2016/7/layout/BasicLinearProcessNumbered"/>
    <dgm:cxn modelId="{76A74641-7465-4B45-863F-0416EBBB8CFA}" type="presParOf" srcId="{B148A8E2-37EA-4D25-907E-349FA9420D70}" destId="{27866E91-8472-4441-A7AD-62D79353D2B6}" srcOrd="1" destOrd="0" presId="urn:microsoft.com/office/officeart/2016/7/layout/BasicLinearProcessNumbered"/>
    <dgm:cxn modelId="{3CC85633-05BB-400A-9406-812B2D71E98D}" type="presParOf" srcId="{B148A8E2-37EA-4D25-907E-349FA9420D70}" destId="{7456F2D6-35B3-4284-8161-4C036AA369B2}" srcOrd="2" destOrd="0" presId="urn:microsoft.com/office/officeart/2016/7/layout/BasicLinearProcessNumbered"/>
    <dgm:cxn modelId="{A70EA26D-AFA9-4186-A94E-D0D89D1AE076}" type="presParOf" srcId="{B148A8E2-37EA-4D25-907E-349FA9420D70}" destId="{D1DE022F-4F7F-4838-991E-80B16ADA719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CCFCC-57D2-468B-B353-66BA48A538D0}">
      <dsp:nvSpPr>
        <dsp:cNvPr id="0" name=""/>
        <dsp:cNvSpPr/>
      </dsp:nvSpPr>
      <dsp:spPr>
        <a:xfrm>
          <a:off x="0" y="0"/>
          <a:ext cx="3414946" cy="36894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Attendees should be able to describe strategies to cope with failure and identify examples of their application</a:t>
          </a:r>
          <a:r>
            <a:rPr lang="en-US" sz="1950" kern="1200"/>
            <a:t>.</a:t>
          </a:r>
        </a:p>
      </dsp:txBody>
      <dsp:txXfrm>
        <a:off x="0" y="1401973"/>
        <a:ext cx="3414946" cy="2213643"/>
      </dsp:txXfrm>
    </dsp:sp>
    <dsp:sp modelId="{E114FE49-45CD-48AF-B271-008B1B7B4BF9}">
      <dsp:nvSpPr>
        <dsp:cNvPr id="0" name=""/>
        <dsp:cNvSpPr/>
      </dsp:nvSpPr>
      <dsp:spPr>
        <a:xfrm>
          <a:off x="1154062" y="368940"/>
          <a:ext cx="1106821" cy="11068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92" tIns="12700" rIns="8629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16152" y="531030"/>
        <a:ext cx="782641" cy="782641"/>
      </dsp:txXfrm>
    </dsp:sp>
    <dsp:sp modelId="{121D3B07-78E9-49AC-AE47-3C5DD1196FB8}">
      <dsp:nvSpPr>
        <dsp:cNvPr id="0" name=""/>
        <dsp:cNvSpPr/>
      </dsp:nvSpPr>
      <dsp:spPr>
        <a:xfrm>
          <a:off x="0" y="3689333"/>
          <a:ext cx="341494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F04F1-111F-4C8D-8AE8-6AC026AC8152}">
      <dsp:nvSpPr>
        <dsp:cNvPr id="0" name=""/>
        <dsp:cNvSpPr/>
      </dsp:nvSpPr>
      <dsp:spPr>
        <a:xfrm>
          <a:off x="3756441" y="0"/>
          <a:ext cx="3414946" cy="36894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>
              <a:latin typeface="+mn-lt"/>
            </a:rPr>
            <a:t>Attendees should be able to </a:t>
          </a:r>
          <a:r>
            <a:rPr lang="en-US" sz="195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be able to appraise their career path and implement strategies for success.</a:t>
          </a:r>
          <a:endParaRPr lang="en-US" sz="1950" kern="1200">
            <a:latin typeface="+mn-lt"/>
          </a:endParaRPr>
        </a:p>
      </dsp:txBody>
      <dsp:txXfrm>
        <a:off x="3756441" y="1401973"/>
        <a:ext cx="3414946" cy="2213643"/>
      </dsp:txXfrm>
    </dsp:sp>
    <dsp:sp modelId="{9E76843C-D7E9-4174-A84D-18BA560B18FC}">
      <dsp:nvSpPr>
        <dsp:cNvPr id="0" name=""/>
        <dsp:cNvSpPr/>
      </dsp:nvSpPr>
      <dsp:spPr>
        <a:xfrm>
          <a:off x="4910503" y="368940"/>
          <a:ext cx="1106821" cy="11068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92" tIns="12700" rIns="8629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72593" y="531030"/>
        <a:ext cx="782641" cy="782641"/>
      </dsp:txXfrm>
    </dsp:sp>
    <dsp:sp modelId="{9D7ED3EC-6325-40D1-BFD3-E5931CDD1617}">
      <dsp:nvSpPr>
        <dsp:cNvPr id="0" name=""/>
        <dsp:cNvSpPr/>
      </dsp:nvSpPr>
      <dsp:spPr>
        <a:xfrm>
          <a:off x="3756441" y="3689333"/>
          <a:ext cx="341494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667D-09FD-4355-B2C4-C14735230E3D}">
      <dsp:nvSpPr>
        <dsp:cNvPr id="0" name=""/>
        <dsp:cNvSpPr/>
      </dsp:nvSpPr>
      <dsp:spPr>
        <a:xfrm>
          <a:off x="7512882" y="0"/>
          <a:ext cx="3414946" cy="36894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50" kern="1200">
              <a:solidFill>
                <a:schemeClr val="bg1"/>
              </a:solidFill>
              <a:latin typeface="+mn-lt"/>
            </a:rPr>
            <a:t>Attendees should be able to </a:t>
          </a:r>
          <a:r>
            <a:rPr lang="en-US" sz="1950" kern="1200">
              <a:solidFill>
                <a:schemeClr val="bg1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evaluate and strategize how their research and/or skills converge with what is most needed in the field of integrative medicine</a:t>
          </a:r>
          <a:r>
            <a:rPr lang="en-US" sz="1950" kern="1200">
              <a:solidFill>
                <a:schemeClr val="bg1"/>
              </a:solidFill>
              <a:latin typeface="+mn-lt"/>
            </a:rPr>
            <a:t>.</a:t>
          </a:r>
        </a:p>
      </dsp:txBody>
      <dsp:txXfrm>
        <a:off x="7512882" y="1401973"/>
        <a:ext cx="3414946" cy="2213643"/>
      </dsp:txXfrm>
    </dsp:sp>
    <dsp:sp modelId="{27866E91-8472-4441-A7AD-62D79353D2B6}">
      <dsp:nvSpPr>
        <dsp:cNvPr id="0" name=""/>
        <dsp:cNvSpPr/>
      </dsp:nvSpPr>
      <dsp:spPr>
        <a:xfrm>
          <a:off x="8666944" y="368940"/>
          <a:ext cx="1106821" cy="11068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92" tIns="12700" rIns="8629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29034" y="531030"/>
        <a:ext cx="782641" cy="782641"/>
      </dsp:txXfrm>
    </dsp:sp>
    <dsp:sp modelId="{7456F2D6-35B3-4284-8161-4C036AA369B2}">
      <dsp:nvSpPr>
        <dsp:cNvPr id="0" name=""/>
        <dsp:cNvSpPr/>
      </dsp:nvSpPr>
      <dsp:spPr>
        <a:xfrm>
          <a:off x="7512882" y="3689333"/>
          <a:ext cx="341494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9CD5-D962-4CE6-B084-B7B9F527C809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2DFA-04F6-4713-86A1-47E95357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 time: 1 hour, start time 10am 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F3A66-FD38-4A90-74D4-8C8C2A70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170D0-93CF-A428-D13B-63B46F6D8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A4B9A-5B3B-00D6-FABB-284F13EF9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min (2 min each): 10:25-10:29</a:t>
            </a:r>
            <a:endParaRPr lang="en-US" b="0"/>
          </a:p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2E9E2-B32D-4471-11F1-3E30485CB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2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75BF3-772E-1BCE-AE4B-F1CA886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5EB9B-692C-5BE8-3767-025F71B84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134D5-C3EA-310E-084F-53FFB9F1B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min (2 min each): 10:29-10:35am</a:t>
            </a:r>
            <a:endParaRPr lang="en-US" b="0"/>
          </a:p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4AB96-72B4-972C-380B-7CE4620DA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7D5A6-90DC-A2D9-BEEA-D4C331E9D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E506A-B784-CC0A-F715-046E27BF3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5BC4FB-9790-31D4-6DDF-939C5B6DD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min (2 min each): 10:35-10:39am</a:t>
            </a:r>
            <a:endParaRPr lang="en-US" b="0"/>
          </a:p>
          <a:p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62AA4-3372-B015-C076-4D9E5794D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80216-1980-D772-DA17-B4DB3A58D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C5170-6892-205E-94FF-71FE137A2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E53F2-95B7-8D89-EA0B-6AC09444A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min (2 min each): 10:39-10:45am</a:t>
            </a:r>
            <a:endParaRPr lang="en-US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5512-5033-A7E2-5163-901AF074B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7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 min (10:45-11:00)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min (prob won’t start *right* on time): 10:03am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min: 10:03-10:04am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b="0" kern="10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2 min: </a:t>
            </a:r>
            <a:r>
              <a:rPr lang="en-US" sz="1800" kern="100"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10:04-10:06am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>
                <a:effectLst/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4 min: </a:t>
            </a:r>
            <a:r>
              <a:rPr lang="en-US" kern="100"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10:06-10:10am</a:t>
            </a:r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37841-A9AF-F040-893A-45F143090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min: 10:10-10:13 AJS to discuss background/context for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E8E8C-ADA6-AFF6-3615-C3069924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C4A27-53DE-5EEB-34C7-1FED712E0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E7AB3-1883-F980-E29C-6376DE498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min: 10:10-10:13 AJS to discuss background/context for session.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5FEC9-DA90-2C06-0627-9BE7D42C8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min (2 min each * 4): 10:13-10:21am</a:t>
            </a:r>
            <a:endParaRPr lang="en-US" b="0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16DEC-839A-A40A-ACAD-C7EC996AD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1C082-6385-F24C-3D7E-F6347C75F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2364D1-5BB1-088B-9508-3AB7BAC3E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min (2 min each): 10:21-10:25am</a:t>
            </a:r>
            <a:endParaRPr lang="en-US" b="0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9E13-229B-CF7A-B7D7-600F48AB7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84" y="2862944"/>
            <a:ext cx="3237801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1905001" cy="2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365125"/>
            <a:ext cx="121888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36" y="2438400"/>
            <a:ext cx="6016764" cy="1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601200" y="4648200"/>
            <a:ext cx="2590801" cy="2209800"/>
            <a:chOff x="9601200" y="4648200"/>
            <a:chExt cx="2590801" cy="22098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35" b="19355"/>
            <a:stretch/>
          </p:blipFill>
          <p:spPr>
            <a:xfrm>
              <a:off x="10058401" y="4953000"/>
              <a:ext cx="2133600" cy="1905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9601200" y="4648200"/>
              <a:ext cx="2590800" cy="2209800"/>
            </a:xfrm>
            <a:prstGeom prst="rect">
              <a:avLst/>
            </a:prstGeom>
            <a:solidFill>
              <a:schemeClr val="tx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7" r:id="rId2"/>
    <p:sldLayoutId id="214748370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E4B775-358D-6380-A066-A0FFFD03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1" y="111892"/>
            <a:ext cx="2527153" cy="68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3D5E0-A105-EFAE-2F13-7C16CBFD5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423" y="188789"/>
            <a:ext cx="2409670" cy="589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AE7CD0-71E0-EC66-8320-39F80713E5A9}"/>
              </a:ext>
            </a:extLst>
          </p:cNvPr>
          <p:cNvSpPr txBox="1"/>
          <p:nvPr/>
        </p:nvSpPr>
        <p:spPr>
          <a:xfrm>
            <a:off x="914400" y="2351101"/>
            <a:ext cx="10439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4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Failure Unfiltered: Stories of Vulnerability and Lessons Across Career Stages</a:t>
            </a:r>
            <a:endParaRPr lang="en-US" sz="40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B2E3DF0-43F9-7679-BD6A-A874A3BEC4AA}"/>
              </a:ext>
            </a:extLst>
          </p:cNvPr>
          <p:cNvSpPr txBox="1">
            <a:spLocks/>
          </p:cNvSpPr>
          <p:nvPr/>
        </p:nvSpPr>
        <p:spPr>
          <a:xfrm>
            <a:off x="4766487" y="5701975"/>
            <a:ext cx="7552107" cy="1698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chemeClr val="bg1"/>
                </a:solidFill>
              </a:rPr>
              <a:t>March 5,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303F56-A1C5-A9C8-40B6-E57472A4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257" y="143791"/>
            <a:ext cx="2470176" cy="69348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E250A3-9DD2-939B-7FA9-EEFE0505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10" y="243371"/>
            <a:ext cx="1580858" cy="4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ntal Health First Aid Trainings at Cambridge Health Alliance – Healthy  Chelsea">
            <a:extLst>
              <a:ext uri="{FF2B5EF4-FFF2-40B4-BE49-F238E27FC236}">
                <a16:creationId xmlns:a16="http://schemas.microsoft.com/office/drawing/2014/main" id="{7F3AD7B0-5375-E595-9F78-0CF6A7AA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3" y="243371"/>
            <a:ext cx="2162980" cy="3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Mass Chan Medical School - BIO International Convention 2025">
            <a:extLst>
              <a:ext uri="{FF2B5EF4-FFF2-40B4-BE49-F238E27FC236}">
                <a16:creationId xmlns:a16="http://schemas.microsoft.com/office/drawing/2014/main" id="{55A7276D-FEC8-EBA3-6B0B-364E860E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93" y="715365"/>
            <a:ext cx="2065779" cy="4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AD52CB-1695-A4FD-0568-1DEC819B402C}"/>
              </a:ext>
            </a:extLst>
          </p:cNvPr>
          <p:cNvSpPr txBox="1"/>
          <p:nvPr/>
        </p:nvSpPr>
        <p:spPr>
          <a:xfrm>
            <a:off x="257836" y="5310276"/>
            <a:ext cx="4773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J. Shallcross, ND, MPH (moderator)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Shelley Adler, PhD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Gardiner, MD, MPH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Jolaade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Kalinowski, PhD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Wayne, PhD</a:t>
            </a:r>
          </a:p>
        </p:txBody>
      </p:sp>
    </p:spTree>
    <p:extLst>
      <p:ext uri="{BB962C8B-B14F-4D97-AF65-F5344CB8AC3E}">
        <p14:creationId xmlns:p14="http://schemas.microsoft.com/office/powerpoint/2010/main" val="242426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BFF80-34FF-9472-35FA-ABAB760D5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92E7-4B34-A53C-71D1-A7383A97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>
                <a:solidFill>
                  <a:srgbClr val="1B1B1B"/>
                </a:solidFill>
                <a:effectLst/>
              </a:rPr>
              <a:t>Question (3/6)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D940-3AC1-C123-A64E-81512A0A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4351338"/>
          </a:xfrm>
        </p:spPr>
        <p:txBody>
          <a:bodyPr/>
          <a:lstStyle/>
          <a:p>
            <a:pPr marL="0" marR="0" lvl="0" indent="0">
              <a:buNone/>
            </a:pPr>
            <a:endParaRPr lang="en-US" sz="4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buNone/>
            </a:pPr>
            <a:r>
              <a:rPr lang="en-US" sz="4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would you do differently if you could restart </a:t>
            </a:r>
            <a:r>
              <a:rPr lang="en-US" sz="4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</a:t>
            </a:r>
            <a:r>
              <a:rPr lang="en-US" sz="4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career?</a:t>
            </a: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5085746-42F6-FC71-6F50-34E02277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8" r="5559" b="8687"/>
          <a:stretch/>
        </p:blipFill>
        <p:spPr>
          <a:xfrm>
            <a:off x="1981200" y="5084064"/>
            <a:ext cx="1545336" cy="1545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2BEC7-EF26-D148-25B8-4D2DB27363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6" r="-487" b="4789"/>
          <a:stretch/>
        </p:blipFill>
        <p:spPr>
          <a:xfrm>
            <a:off x="228600" y="5080758"/>
            <a:ext cx="1548642" cy="1548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3C99E-1C6E-22DE-7CA0-90627BEF8A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4" t="-42" r="6113" b="-42"/>
          <a:stretch/>
        </p:blipFill>
        <p:spPr>
          <a:xfrm>
            <a:off x="228600" y="5079956"/>
            <a:ext cx="1541139" cy="1548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593C2-3BCE-3DC5-7F75-F600BDD3E4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0" r="7500"/>
          <a:stretch/>
        </p:blipFill>
        <p:spPr>
          <a:xfrm>
            <a:off x="1981200" y="5083262"/>
            <a:ext cx="154533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8C997-D618-A0CD-63ED-780C283C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B3A9-79D5-1A71-FFD5-A4E7C3E5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>
                <a:solidFill>
                  <a:srgbClr val="1B1B1B"/>
                </a:solidFill>
                <a:effectLst/>
              </a:rPr>
              <a:t>Question (4/6)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9D33-A9F7-84E7-67C3-B8309BA0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lvl="0" indent="0">
              <a:buNone/>
            </a:pPr>
            <a:endParaRPr lang="en-US" sz="4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buNone/>
            </a:pPr>
            <a:r>
              <a:rPr lang="en-US" sz="4800" i="1"/>
              <a:t>What strategies have you used to cope with failure?  What would you recommend to others to cope with failure?</a:t>
            </a:r>
            <a:endParaRPr lang="en-US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36297-27B1-0A8D-8431-2856D0F08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6" r="-487" b="4789"/>
          <a:stretch/>
        </p:blipFill>
        <p:spPr>
          <a:xfrm>
            <a:off x="3666120" y="5080758"/>
            <a:ext cx="1548642" cy="1548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4A349-F84C-B15C-6C38-92C775D1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4" t="-42" r="6113" b="-42"/>
          <a:stretch/>
        </p:blipFill>
        <p:spPr>
          <a:xfrm>
            <a:off x="1951557" y="5080758"/>
            <a:ext cx="1541139" cy="154864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7850BE2-4135-27CF-B3B4-50630F017F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38" r="5559" b="8687"/>
          <a:stretch/>
        </p:blipFill>
        <p:spPr>
          <a:xfrm>
            <a:off x="228600" y="5084064"/>
            <a:ext cx="1545336" cy="1545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DF12FC-091D-0D8A-9AEA-3137862A3E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0" r="7500"/>
          <a:stretch/>
        </p:blipFill>
        <p:spPr>
          <a:xfrm>
            <a:off x="1947360" y="5084064"/>
            <a:ext cx="154533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7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83E54-9FCD-228B-00A8-A2C2B81D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FCD8-093C-BE13-3A40-BD33A85E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>
                <a:solidFill>
                  <a:srgbClr val="1B1B1B"/>
                </a:solidFill>
                <a:effectLst/>
              </a:rPr>
              <a:t>Question (5/6)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A642-BFA6-DDC6-D49C-0505638D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lvl="0" indent="0">
              <a:buNone/>
            </a:pPr>
            <a:endParaRPr lang="en-US" sz="4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buNone/>
            </a:pPr>
            <a:r>
              <a:rPr lang="en-US" sz="4800" i="1" kern="100">
                <a:effectLst/>
                <a:ea typeface="Aptos" panose="020B0004020202020204" pitchFamily="34" charset="0"/>
              </a:rPr>
              <a:t>What single piece of advice would you give to someone just starting their career?</a:t>
            </a: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48D1A8B-42AA-B4C9-BB56-5E5254980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8" r="5559" b="8687"/>
          <a:stretch/>
        </p:blipFill>
        <p:spPr>
          <a:xfrm>
            <a:off x="228600" y="5069626"/>
            <a:ext cx="1545336" cy="1545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D68A7-40BA-025A-903B-9A3458CD7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0" r="7500"/>
          <a:stretch/>
        </p:blipFill>
        <p:spPr>
          <a:xfrm>
            <a:off x="1981200" y="5057594"/>
            <a:ext cx="1545336" cy="15453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102C62-F5A1-73B6-8E22-A26C4C2B02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76" r="-487" b="4789"/>
          <a:stretch/>
        </p:blipFill>
        <p:spPr>
          <a:xfrm>
            <a:off x="228600" y="5054288"/>
            <a:ext cx="1548642" cy="1548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49FC8-47FE-F589-F4C9-3F34EF3B63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64" t="-42" r="6113" b="-42"/>
          <a:stretch/>
        </p:blipFill>
        <p:spPr>
          <a:xfrm>
            <a:off x="1977894" y="5054288"/>
            <a:ext cx="1541139" cy="15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6FD9-182D-0D37-A866-964C5F4E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B5C5-63F3-3E78-E1ED-246A743C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>
                <a:solidFill>
                  <a:srgbClr val="1B1B1B"/>
                </a:solidFill>
                <a:effectLst/>
              </a:rPr>
              <a:t>Question (6/6)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B289-976F-ADB9-2521-DD56F0E4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lvl="0" indent="0">
              <a:buNone/>
            </a:pPr>
            <a:endParaRPr lang="en-US" sz="4500" i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buNone/>
            </a:pPr>
            <a:r>
              <a:rPr lang="en-US" sz="4800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do you see is the biggest challenge in the field right now in the areas of research, clinical care, and education?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4DE0A2-39AA-4C6F-3CE6-9E130BDD4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8" r="5559" b="8687"/>
          <a:stretch/>
        </p:blipFill>
        <p:spPr>
          <a:xfrm>
            <a:off x="2046242" y="5086624"/>
            <a:ext cx="1545336" cy="1545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EFF80-294D-F68D-4A9E-603CF2C65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4" t="-42" r="6113" b="-42"/>
          <a:stretch/>
        </p:blipFill>
        <p:spPr>
          <a:xfrm>
            <a:off x="330788" y="5083318"/>
            <a:ext cx="1541139" cy="154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3B29F-A115-DE19-C687-74D7FBBDF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0" r="7500"/>
          <a:stretch/>
        </p:blipFill>
        <p:spPr>
          <a:xfrm>
            <a:off x="3765893" y="5086624"/>
            <a:ext cx="154533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6EA5-5BE3-1DF2-E189-0B246DB5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Q&amp;A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CF82-BA61-2382-6A84-B83DFF71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4" y="2133600"/>
            <a:ext cx="9724031" cy="158195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bg1"/>
                </a:solidFill>
              </a:rPr>
              <a:t>Audience: What questions do you have for our panelists?</a:t>
            </a:r>
          </a:p>
        </p:txBody>
      </p:sp>
    </p:spTree>
    <p:extLst>
      <p:ext uri="{BB962C8B-B14F-4D97-AF65-F5344CB8AC3E}">
        <p14:creationId xmlns:p14="http://schemas.microsoft.com/office/powerpoint/2010/main" val="88334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9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B682-ACF8-BBB1-7022-D9D0C321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04FB-DC08-DDD0-E80A-EBBFC69F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33600"/>
            <a:ext cx="9724031" cy="188675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chemeClr val="bg1"/>
                </a:solidFill>
              </a:rPr>
              <a:t>The authors of this presentation have no conflicts of interest to disclose.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8FF8-1C4F-3F7D-DB73-04C86517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Panel Discussion 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8732-A72F-5CCD-8F4A-BC288887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11125199" cy="40386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Review Learning Objectives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Introduction to Panelists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Questions to Panel from Moderator</a:t>
            </a:r>
          </a:p>
          <a:p>
            <a:r>
              <a:rPr lang="en-US" sz="3200" dirty="0">
                <a:solidFill>
                  <a:schemeClr val="bg1"/>
                </a:solidFill>
              </a:rPr>
              <a:t>Questions to Panel from Audience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23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1BA8-8901-4730-A62F-B5CD5F50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946535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Learning Objectives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6B50491-B386-C32F-AB95-567BBD9AE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361242"/>
              </p:ext>
            </p:extLst>
          </p:nvPr>
        </p:nvGraphicFramePr>
        <p:xfrm>
          <a:off x="685800" y="1981200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41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B7431B-D0D1-6957-6119-FDCA7405F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526" r="5559" b="8473"/>
          <a:stretch/>
        </p:blipFill>
        <p:spPr>
          <a:xfrm>
            <a:off x="2866296" y="1595351"/>
            <a:ext cx="1819939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04058-CA63-1310-F100-49914C255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6" r="-487" b="4789"/>
          <a:stretch/>
        </p:blipFill>
        <p:spPr>
          <a:xfrm>
            <a:off x="9915106" y="1605049"/>
            <a:ext cx="1828800" cy="1828800"/>
          </a:xfrm>
          <a:prstGeom prst="rect">
            <a:avLst/>
          </a:prstGeom>
        </p:spPr>
      </p:pic>
      <p:pic>
        <p:nvPicPr>
          <p:cNvPr id="6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9C88E08-DA55-7A89-DCAE-CC7DA5F7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375408" y="159535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510C26-4487-3E61-6930-87770D1CD0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64" t="-42" r="6113" b="-42"/>
          <a:stretch/>
        </p:blipFill>
        <p:spPr>
          <a:xfrm>
            <a:off x="7529460" y="1604637"/>
            <a:ext cx="1819939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1D62A-1075-FF5A-6B25-DBA96D689E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00" r="7500"/>
          <a:stretch/>
        </p:blipFill>
        <p:spPr>
          <a:xfrm>
            <a:off x="5134120" y="1595351"/>
            <a:ext cx="1828800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B7ED0D-9F32-F42A-68D2-CA4CD4781D73}"/>
              </a:ext>
            </a:extLst>
          </p:cNvPr>
          <p:cNvSpPr txBox="1"/>
          <p:nvPr/>
        </p:nvSpPr>
        <p:spPr>
          <a:xfrm>
            <a:off x="101116" y="4307999"/>
            <a:ext cx="2543787" cy="2933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Chair of Research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Wellness and Preventive Medicine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Cleveland Clinic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53131-E1B6-0394-B182-1F953F8A2FC6}"/>
              </a:ext>
            </a:extLst>
          </p:cNvPr>
          <p:cNvSpPr txBox="1"/>
          <p:nvPr/>
        </p:nvSpPr>
        <p:spPr>
          <a:xfrm>
            <a:off x="9743699" y="4163611"/>
            <a:ext cx="2469358" cy="224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Osher Center for Integrative Health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Brigham and Women’s Hospital and Harvard Medical School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B5AF70-1D71-156E-7B77-24453920D960}"/>
              </a:ext>
            </a:extLst>
          </p:cNvPr>
          <p:cNvSpPr txBox="1"/>
          <p:nvPr/>
        </p:nvSpPr>
        <p:spPr>
          <a:xfrm>
            <a:off x="7240747" y="4226500"/>
            <a:ext cx="255447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 of Human Development and Family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Of Connecticut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9E214D-DBA4-799D-90C5-B49E6107886B}"/>
              </a:ext>
            </a:extLst>
          </p:cNvPr>
          <p:cNvSpPr txBox="1"/>
          <p:nvPr/>
        </p:nvSpPr>
        <p:spPr>
          <a:xfrm>
            <a:off x="2701682" y="4275200"/>
            <a:ext cx="2469358" cy="224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Osher Center for Integrative Health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C087B1-4207-A71F-3985-C939719BBCF9}"/>
              </a:ext>
            </a:extLst>
          </p:cNvPr>
          <p:cNvSpPr txBox="1"/>
          <p:nvPr/>
        </p:nvSpPr>
        <p:spPr>
          <a:xfrm>
            <a:off x="4813841" y="4226500"/>
            <a:ext cx="24693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bg1"/>
                </a:solidFill>
                <a:effectLst/>
              </a:rPr>
              <a:t>Associate Professor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bg1"/>
                </a:solidFill>
                <a:effectLst/>
              </a:rPr>
              <a:t>Director of Primary Care Implementation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bg1"/>
                </a:solidFill>
                <a:effectLst/>
              </a:rPr>
              <a:t>Cambridge Health Alliance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bg1"/>
                </a:solidFill>
                <a:effectLst/>
              </a:rPr>
              <a:t>U. Mass Chan Medical School. 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76738-5904-E1B7-7698-ED136548FFB3}"/>
              </a:ext>
            </a:extLst>
          </p:cNvPr>
          <p:cNvSpPr txBox="1"/>
          <p:nvPr/>
        </p:nvSpPr>
        <p:spPr>
          <a:xfrm>
            <a:off x="255788" y="3573687"/>
            <a:ext cx="2231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J. Shallcross, ND, MPH (moderator)</a:t>
            </a:r>
          </a:p>
          <a:p>
            <a:endParaRPr lang="en-US" sz="1500">
              <a:solidFill>
                <a:schemeClr val="bg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618C11-9C02-04E9-3146-9234B3ED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23370"/>
            <a:ext cx="9448801" cy="1047132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Panelists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985F9-7AE4-4586-D139-4CC4C4C6D8C2}"/>
              </a:ext>
            </a:extLst>
          </p:cNvPr>
          <p:cNvSpPr txBox="1"/>
          <p:nvPr/>
        </p:nvSpPr>
        <p:spPr>
          <a:xfrm>
            <a:off x="9915106" y="3583385"/>
            <a:ext cx="20211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Wayne, PhD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381B1-D64A-234B-915A-F41BD5422E1B}"/>
              </a:ext>
            </a:extLst>
          </p:cNvPr>
          <p:cNvSpPr txBox="1"/>
          <p:nvPr/>
        </p:nvSpPr>
        <p:spPr>
          <a:xfrm>
            <a:off x="7417268" y="3561707"/>
            <a:ext cx="204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Jolaade</a:t>
            </a:r>
            <a:r>
              <a:rPr lang="en-US" sz="1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Kalinowski, PhD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E05281-DF9F-A585-3701-8C8FB311CDD1}"/>
              </a:ext>
            </a:extLst>
          </p:cNvPr>
          <p:cNvSpPr txBox="1"/>
          <p:nvPr/>
        </p:nvSpPr>
        <p:spPr>
          <a:xfrm>
            <a:off x="2769170" y="3592225"/>
            <a:ext cx="21365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Shelley Adler, PhD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95C58A-ACB7-F9D2-11B6-7E45CEB5B7BE}"/>
              </a:ext>
            </a:extLst>
          </p:cNvPr>
          <p:cNvSpPr txBox="1"/>
          <p:nvPr/>
        </p:nvSpPr>
        <p:spPr>
          <a:xfrm>
            <a:off x="5187864" y="3559179"/>
            <a:ext cx="1828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Paula Gardiner, MD, MPH</a:t>
            </a:r>
          </a:p>
        </p:txBody>
      </p:sp>
    </p:spTree>
    <p:extLst>
      <p:ext uri="{BB962C8B-B14F-4D97-AF65-F5344CB8AC3E}">
        <p14:creationId xmlns:p14="http://schemas.microsoft.com/office/powerpoint/2010/main" val="42795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6CD5B1-E222-B2D9-478B-F4CF74F47AB7}"/>
              </a:ext>
            </a:extLst>
          </p:cNvPr>
          <p:cNvSpPr txBox="1">
            <a:spLocks/>
          </p:cNvSpPr>
          <p:nvPr/>
        </p:nvSpPr>
        <p:spPr>
          <a:xfrm>
            <a:off x="1371599" y="323370"/>
            <a:ext cx="9448801" cy="104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Background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 descr="A bulletin board with papers on it&#10;&#10;AI-generated content may be incorrect.">
            <a:extLst>
              <a:ext uri="{FF2B5EF4-FFF2-40B4-BE49-F238E27FC236}">
                <a16:creationId xmlns:a16="http://schemas.microsoft.com/office/drawing/2014/main" id="{C7834B91-9016-31E0-826E-7926B33B9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23" y="1370502"/>
            <a:ext cx="6886352" cy="51647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064B07B-2885-B678-9C51-8123B133CBDD}"/>
              </a:ext>
            </a:extLst>
          </p:cNvPr>
          <p:cNvSpPr/>
          <p:nvPr/>
        </p:nvSpPr>
        <p:spPr>
          <a:xfrm>
            <a:off x="6783572" y="2073349"/>
            <a:ext cx="1807535" cy="2073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B8B813-D950-8648-51CE-E264D562612E}"/>
              </a:ext>
            </a:extLst>
          </p:cNvPr>
          <p:cNvSpPr/>
          <p:nvPr/>
        </p:nvSpPr>
        <p:spPr>
          <a:xfrm>
            <a:off x="2799908" y="3429000"/>
            <a:ext cx="1368056" cy="1658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D85C02-03BF-9ED1-E6F0-3F65A12F7FB0}"/>
              </a:ext>
            </a:extLst>
          </p:cNvPr>
          <p:cNvSpPr/>
          <p:nvPr/>
        </p:nvSpPr>
        <p:spPr>
          <a:xfrm>
            <a:off x="8205674" y="1800447"/>
            <a:ext cx="1807535" cy="2073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A064D7-8BF0-0652-4580-0A6FA8049F10}"/>
              </a:ext>
            </a:extLst>
          </p:cNvPr>
          <p:cNvSpPr/>
          <p:nvPr/>
        </p:nvSpPr>
        <p:spPr>
          <a:xfrm>
            <a:off x="6783571" y="3429000"/>
            <a:ext cx="1807535" cy="2073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2737E7-C731-C420-DBCC-0F538A374DC4}"/>
              </a:ext>
            </a:extLst>
          </p:cNvPr>
          <p:cNvSpPr/>
          <p:nvPr/>
        </p:nvSpPr>
        <p:spPr>
          <a:xfrm>
            <a:off x="8161373" y="3787849"/>
            <a:ext cx="1807535" cy="2073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5B7D4-0CC3-22D1-EBDB-F1FEF702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a table&#10;&#10;AI-generated content may be incorrect.">
            <a:extLst>
              <a:ext uri="{FF2B5EF4-FFF2-40B4-BE49-F238E27FC236}">
                <a16:creationId xmlns:a16="http://schemas.microsoft.com/office/drawing/2014/main" id="{AA6887E2-FE53-1762-8945-D6CAC20BF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" b="-3"/>
          <a:stretch/>
        </p:blipFill>
        <p:spPr>
          <a:xfrm rot="10800000">
            <a:off x="2945217" y="1337774"/>
            <a:ext cx="6581555" cy="5196856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6568DC-CAF7-DAE6-BBC2-3A8C47F3F01C}"/>
              </a:ext>
            </a:extLst>
          </p:cNvPr>
          <p:cNvSpPr txBox="1">
            <a:spLocks/>
          </p:cNvSpPr>
          <p:nvPr/>
        </p:nvSpPr>
        <p:spPr>
          <a:xfrm>
            <a:off x="1371599" y="323370"/>
            <a:ext cx="9448801" cy="104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/>
              <a:t>Background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1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88E2-E155-F5F6-3BB8-D5A69103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840"/>
            <a:ext cx="12192000" cy="1325563"/>
          </a:xfrm>
        </p:spPr>
        <p:txBody>
          <a:bodyPr/>
          <a:lstStyle/>
          <a:p>
            <a:pPr algn="ctr"/>
            <a:r>
              <a:rPr lang="en-US" sz="3600" b="0" i="0" dirty="0">
                <a:solidFill>
                  <a:srgbClr val="1B1B1B"/>
                </a:solidFill>
                <a:effectLst/>
              </a:rPr>
              <a:t>Question (1/6)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A41D0-9D6F-3B1B-2DA5-25F4F965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lvl="0" indent="0">
              <a:buNone/>
            </a:pPr>
            <a:endParaRPr lang="en-US" sz="4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r>
              <a:rPr lang="en-US" sz="45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Describe current role and what you like the </a:t>
            </a:r>
            <a:r>
              <a:rPr lang="en-US" sz="45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 and least </a:t>
            </a:r>
            <a:r>
              <a:rPr lang="en-US" sz="45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about your positions? </a:t>
            </a:r>
            <a:endParaRPr lang="en-US" sz="4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A3A4ED-89CB-6B5D-49B8-0F13FDA4E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8" r="5559" b="8687"/>
          <a:stretch/>
        </p:blipFill>
        <p:spPr>
          <a:xfrm>
            <a:off x="3783602" y="5086624"/>
            <a:ext cx="1545336" cy="1545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B813B-AD2E-1A14-530C-AEDBB2628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6" r="-487" b="4789"/>
          <a:stretch/>
        </p:blipFill>
        <p:spPr>
          <a:xfrm>
            <a:off x="345191" y="5083318"/>
            <a:ext cx="1548642" cy="154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4FF7D-7146-BA95-A1E1-45B3C0A27C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4" t="-42" r="6113" b="-42"/>
          <a:stretch/>
        </p:blipFill>
        <p:spPr>
          <a:xfrm>
            <a:off x="2068148" y="5083318"/>
            <a:ext cx="1541139" cy="1548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7DCAF-DBAD-1291-36F1-C623AEF48A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0" r="7500"/>
          <a:stretch/>
        </p:blipFill>
        <p:spPr>
          <a:xfrm>
            <a:off x="5503253" y="5086624"/>
            <a:ext cx="154533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A252A-3DA5-335E-D941-B101DA919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AA25-B86E-A668-FDCB-B1F7D6AD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0" i="0">
                <a:solidFill>
                  <a:srgbClr val="1B1B1B"/>
                </a:solidFill>
                <a:effectLst/>
              </a:rPr>
              <a:t>Question (2/6)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18CA-EFF8-6344-8DD2-1A1D0B51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lvl="0" indent="0">
              <a:buNone/>
            </a:pPr>
            <a:endParaRPr lang="en-US" sz="4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buNone/>
            </a:pPr>
            <a:r>
              <a:rPr lang="en-US" sz="4800" i="1" kern="100">
                <a:effectLst/>
                <a:ea typeface="Aptos" panose="020B0004020202020204" pitchFamily="34" charset="0"/>
              </a:rPr>
              <a:t>Describe one of your failures and something that has made you embarrassed or ashamed.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B051E-1438-0494-F892-E41D21ED9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6" r="-487" b="4789"/>
          <a:stretch/>
        </p:blipFill>
        <p:spPr>
          <a:xfrm>
            <a:off x="228600" y="5080758"/>
            <a:ext cx="1548642" cy="154864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EB1472-4BF8-E50E-ED02-90FF826DED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8" r="5559" b="8687"/>
          <a:stretch/>
        </p:blipFill>
        <p:spPr>
          <a:xfrm>
            <a:off x="2124923" y="5084064"/>
            <a:ext cx="154533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35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daf7c8-c5e6-4ae8-94a1-7f8948a9cb2a" xsi:nil="true"/>
    <lcf76f155ced4ddcb4097134ff3c332f xmlns="172258fa-454a-4f2a-8be2-abd430e3b2a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FC88AB0351846A2D7921B0CCCD9F7" ma:contentTypeVersion="14" ma:contentTypeDescription="Create a new document." ma:contentTypeScope="" ma:versionID="c074f8d6e8b5677431a391c1289e07df">
  <xsd:schema xmlns:xsd="http://www.w3.org/2001/XMLSchema" xmlns:xs="http://www.w3.org/2001/XMLSchema" xmlns:p="http://schemas.microsoft.com/office/2006/metadata/properties" xmlns:ns2="172258fa-454a-4f2a-8be2-abd430e3b2a7" xmlns:ns3="a3daf7c8-c5e6-4ae8-94a1-7f8948a9cb2a" targetNamespace="http://schemas.microsoft.com/office/2006/metadata/properties" ma:root="true" ma:fieldsID="87e396ebb0f66ca496665e5528d22df2" ns2:_="" ns3:_="">
    <xsd:import namespace="172258fa-454a-4f2a-8be2-abd430e3b2a7"/>
    <xsd:import namespace="a3daf7c8-c5e6-4ae8-94a1-7f8948a9c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258fa-454a-4f2a-8be2-abd430e3b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5323e8b-22d2-4b2a-a706-8c4ce8b05a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af7c8-c5e6-4ae8-94a1-7f8948a9cb2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a58a8a-3a0d-4b35-b610-8a818dc6eefa}" ma:internalName="TaxCatchAll" ma:showField="CatchAllData" ma:web="a3daf7c8-c5e6-4ae8-94a1-7f8948a9cb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D440F5-370B-42A3-83D4-ED589BF293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3F9668-2BCA-49A8-9047-C1C483BFEDD6}">
  <ds:schemaRefs>
    <ds:schemaRef ds:uri="http://purl.org/dc/dcmitype/"/>
    <ds:schemaRef ds:uri="172258fa-454a-4f2a-8be2-abd430e3b2a7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3daf7c8-c5e6-4ae8-94a1-7f8948a9cb2a"/>
  </ds:schemaRefs>
</ds:datastoreItem>
</file>

<file path=customXml/itemProps3.xml><?xml version="1.0" encoding="utf-8"?>
<ds:datastoreItem xmlns:ds="http://schemas.openxmlformats.org/officeDocument/2006/customXml" ds:itemID="{D42064CB-7B20-47FF-A005-BDF898755A66}">
  <ds:schemaRefs>
    <ds:schemaRef ds:uri="172258fa-454a-4f2a-8be2-abd430e3b2a7"/>
    <ds:schemaRef ds:uri="a3daf7c8-c5e6-4ae8-94a1-7f8948a9cb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f7ff65a-ced6-400c-9856-fcac58ff39e8}" enabled="0" method="" siteId="{cf7ff65a-ced6-400c-9856-fcac58ff39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525</Words>
  <Application>Microsoft Macintosh PowerPoint</Application>
  <PresentationFormat>Widescreen</PresentationFormat>
  <Paragraphs>101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1_Office Theme</vt:lpstr>
      <vt:lpstr>PowerPoint Presentation</vt:lpstr>
      <vt:lpstr>Disclosure</vt:lpstr>
      <vt:lpstr>Panel Discussion Outline </vt:lpstr>
      <vt:lpstr>Learning Objectives</vt:lpstr>
      <vt:lpstr>Panelists</vt:lpstr>
      <vt:lpstr>PowerPoint Presentation</vt:lpstr>
      <vt:lpstr>PowerPoint Presentation</vt:lpstr>
      <vt:lpstr>Question (1/6)</vt:lpstr>
      <vt:lpstr>Question (2/6) </vt:lpstr>
      <vt:lpstr>Question (3/6) </vt:lpstr>
      <vt:lpstr>Question (4/6) </vt:lpstr>
      <vt:lpstr>Question (5/6) </vt:lpstr>
      <vt:lpstr>Question (6/6) </vt:lpstr>
      <vt:lpstr>Q&amp;A Session</vt:lpstr>
      <vt:lpstr>PowerPoint Presentation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</dc:title>
  <dc:creator>Zwischenberger, Andrea</dc:creator>
  <cp:lastModifiedBy>Amanda Shallcross</cp:lastModifiedBy>
  <cp:revision>9</cp:revision>
  <dcterms:created xsi:type="dcterms:W3CDTF">2014-11-21T19:31:52Z</dcterms:created>
  <dcterms:modified xsi:type="dcterms:W3CDTF">2025-02-26T21:07:05Z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Jive_LatestUserAccountName">
    <vt:lpwstr>229796</vt:lpwstr>
  </property>
  <property fmtid="{D5CDD505-2E9C-101B-9397-08002B2CF9AE}" pid="4" name="Jive_VersionGuid">
    <vt:lpwstr>8ae1ee5d-d0d3-4e0c-a2f9-dc0134cb60e8</vt:lpwstr>
  </property>
  <property fmtid="{D5CDD505-2E9C-101B-9397-08002B2CF9AE}" pid="5" name="Offisync_UniqueId">
    <vt:lpwstr>66832</vt:lpwstr>
  </property>
  <property fmtid="{D5CDD505-2E9C-101B-9397-08002B2CF9AE}" pid="6" name="Offisync_ProviderInitializationData">
    <vt:lpwstr>https://ccf.jiveon.com</vt:lpwstr>
  </property>
  <property fmtid="{D5CDD505-2E9C-101B-9397-08002B2CF9AE}" pid="7" name="Offisync_ServerID">
    <vt:lpwstr>94ff3ca2-daf8-4129-9cc9-1304a8c91b48</vt:lpwstr>
  </property>
  <property fmtid="{D5CDD505-2E9C-101B-9397-08002B2CF9AE}" pid="8" name="ContentTypeId">
    <vt:lpwstr>0x0101006CCFC88AB0351846A2D7921B0CCCD9F7</vt:lpwstr>
  </property>
</Properties>
</file>